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4" r:id="rId5"/>
    <p:sldId id="259" r:id="rId6"/>
    <p:sldId id="265" r:id="rId7"/>
    <p:sldId id="260" r:id="rId8"/>
    <p:sldId id="261" r:id="rId9"/>
    <p:sldId id="262" r:id="rId10"/>
    <p:sldId id="266"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Sunday, May 16, 2021</a:t>
            </a:fld>
            <a:endParaRPr lang="en-US" dirty="0"/>
          </a:p>
        </p:txBody>
      </p:sp>
    </p:spTree>
    <p:extLst>
      <p:ext uri="{BB962C8B-B14F-4D97-AF65-F5344CB8AC3E}">
        <p14:creationId xmlns:p14="http://schemas.microsoft.com/office/powerpoint/2010/main" val="3928654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Sunday, May 16, 2021</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13784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Sunday, May 16, 2021</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112706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Sunday, May 16, 2021</a:t>
            </a:fld>
            <a:endParaRPr lang="en-US" dirty="0"/>
          </a:p>
        </p:txBody>
      </p:sp>
    </p:spTree>
    <p:extLst>
      <p:ext uri="{BB962C8B-B14F-4D97-AF65-F5344CB8AC3E}">
        <p14:creationId xmlns:p14="http://schemas.microsoft.com/office/powerpoint/2010/main" val="693954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Sunday, May 16, 2021</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42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Sunday, May 16, 2021</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29602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Sunday, May 16, 2021</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882972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Sunday, May 16, 2021</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168933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Sunday, May 16, 2021</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48829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Sunday, May 16, 2021</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46867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Sunday, May 16, 2021</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73531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Sunday, May 16, 2021</a:t>
            </a:fld>
            <a:endParaRPr lang="en-US" dirty="0"/>
          </a:p>
        </p:txBody>
      </p:sp>
    </p:spTree>
    <p:extLst>
      <p:ext uri="{BB962C8B-B14F-4D97-AF65-F5344CB8AC3E}">
        <p14:creationId xmlns:p14="http://schemas.microsoft.com/office/powerpoint/2010/main" val="25036231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20000"/>
        </a:lnSpc>
        <a:spcBef>
          <a:spcPts val="1000"/>
        </a:spcBef>
        <a:buFont typeface="Calibri Light" panose="020F0302020204030204" pitchFamily="34" charset="0"/>
        <a:buChar char="→"/>
        <a:defRPr sz="2200" kern="1200">
          <a:solidFill>
            <a:schemeClr val="tx2">
              <a:alpha val="55000"/>
            </a:schemeClr>
          </a:solidFill>
          <a:latin typeface="+mn-lt"/>
          <a:ea typeface="+mn-ea"/>
          <a:cs typeface="+mn-cs"/>
        </a:defRPr>
      </a:lvl1pPr>
      <a:lvl2pPr marL="9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2pPr>
      <a:lvl3pPr marL="13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3pPr>
      <a:lvl4pPr marL="18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4pPr>
      <a:lvl5pPr marL="22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FDEA0C35-CD03-4365-BDE6-CA343BE3580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
            <a:ext cx="12192000" cy="6857999"/>
          </a:xfrm>
          <a:prstGeom prst="rect">
            <a:avLst/>
          </a:prstGeom>
        </p:spPr>
      </p:pic>
      <p:sp>
        <p:nvSpPr>
          <p:cNvPr id="11" name="Rectangle 10">
            <a:extLst>
              <a:ext uri="{FF2B5EF4-FFF2-40B4-BE49-F238E27FC236}">
                <a16:creationId xmlns:a16="http://schemas.microsoft.com/office/drawing/2014/main" id="{54B995A6-4802-435A-B06E-300075505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311901"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40B4E7-E199-4CE6-86D4-4CE85636749B}"/>
              </a:ext>
            </a:extLst>
          </p:cNvPr>
          <p:cNvSpPr>
            <a:spLocks noGrp="1"/>
          </p:cNvSpPr>
          <p:nvPr>
            <p:ph type="ctrTitle"/>
          </p:nvPr>
        </p:nvSpPr>
        <p:spPr>
          <a:xfrm>
            <a:off x="448056" y="655200"/>
            <a:ext cx="5962904" cy="1969200"/>
          </a:xfrm>
        </p:spPr>
        <p:txBody>
          <a:bodyPr anchor="b">
            <a:normAutofit fontScale="90000"/>
          </a:bodyPr>
          <a:lstStyle/>
          <a:p>
            <a:r>
              <a:rPr lang="en-US" dirty="0"/>
              <a:t>Business Intelligence Report 1</a:t>
            </a:r>
          </a:p>
        </p:txBody>
      </p:sp>
      <p:sp>
        <p:nvSpPr>
          <p:cNvPr id="3" name="Subtitle 2">
            <a:extLst>
              <a:ext uri="{FF2B5EF4-FFF2-40B4-BE49-F238E27FC236}">
                <a16:creationId xmlns:a16="http://schemas.microsoft.com/office/drawing/2014/main" id="{8266AAA9-9D2A-42A9-9EF1-FB805475B391}"/>
              </a:ext>
            </a:extLst>
          </p:cNvPr>
          <p:cNvSpPr>
            <a:spLocks noGrp="1"/>
          </p:cNvSpPr>
          <p:nvPr>
            <p:ph type="subTitle" idx="1"/>
          </p:nvPr>
        </p:nvSpPr>
        <p:spPr>
          <a:xfrm>
            <a:off x="448056" y="2624400"/>
            <a:ext cx="5432044" cy="2955600"/>
          </a:xfrm>
        </p:spPr>
        <p:txBody>
          <a:bodyPr>
            <a:normAutofit/>
          </a:bodyPr>
          <a:lstStyle/>
          <a:p>
            <a:r>
              <a:rPr lang="en-US" sz="6400"/>
              <a:t>Wyatt Freeman</a:t>
            </a:r>
          </a:p>
          <a:p>
            <a:r>
              <a:rPr lang="en-US" sz="6400"/>
              <a:t>Spring 2021</a:t>
            </a:r>
          </a:p>
        </p:txBody>
      </p:sp>
      <p:cxnSp>
        <p:nvCxnSpPr>
          <p:cNvPr id="13" name="Straight Connector 12">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54301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74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2D86DADD-940E-4CC1-AF60-0D36FB29B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F55E2-8F68-4B62-8EAB-D21BBA485846}"/>
              </a:ext>
            </a:extLst>
          </p:cNvPr>
          <p:cNvSpPr>
            <a:spLocks noGrp="1"/>
          </p:cNvSpPr>
          <p:nvPr>
            <p:ph type="title"/>
          </p:nvPr>
        </p:nvSpPr>
        <p:spPr>
          <a:xfrm>
            <a:off x="448056" y="388800"/>
            <a:ext cx="5432044" cy="860400"/>
          </a:xfrm>
        </p:spPr>
        <p:txBody>
          <a:bodyPr anchor="b">
            <a:normAutofit/>
          </a:bodyPr>
          <a:lstStyle/>
          <a:p>
            <a:r>
              <a:rPr lang="en-US" sz="3000"/>
              <a:t>Dashboards and Proper Chart Design</a:t>
            </a:r>
          </a:p>
        </p:txBody>
      </p:sp>
      <p:cxnSp>
        <p:nvCxnSpPr>
          <p:cNvPr id="21" name="Straight Connector 17">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1B72EA-85AA-4C89-8C96-651F61D1EC90}"/>
              </a:ext>
            </a:extLst>
          </p:cNvPr>
          <p:cNvSpPr>
            <a:spLocks noGrp="1"/>
          </p:cNvSpPr>
          <p:nvPr>
            <p:ph idx="1"/>
          </p:nvPr>
        </p:nvSpPr>
        <p:spPr>
          <a:xfrm>
            <a:off x="448056" y="1944000"/>
            <a:ext cx="5432044" cy="4006800"/>
          </a:xfrm>
        </p:spPr>
        <p:txBody>
          <a:bodyPr>
            <a:normAutofit/>
          </a:bodyPr>
          <a:lstStyle/>
          <a:p>
            <a:pPr>
              <a:lnSpc>
                <a:spcPct val="110000"/>
              </a:lnSpc>
            </a:pPr>
            <a:r>
              <a:rPr lang="en-US" sz="1700" dirty="0"/>
              <a:t>Dashboards let you visually track key metrics all in one place. In one of my business analytics classes, I made a dashboard that tracked voter registration in Wilmington. I was able to see voter history, sociological demographics, party affiliation, zip codes, etc., all on one screen. </a:t>
            </a:r>
          </a:p>
          <a:p>
            <a:pPr>
              <a:lnSpc>
                <a:spcPct val="110000"/>
              </a:lnSpc>
            </a:pPr>
            <a:r>
              <a:rPr lang="en-US" sz="1700" dirty="0"/>
              <a:t>Proper chart design is essential for relaying messages with your data. For example, if the range of your Y Axis is too high, people will not properly see the differences between your data points. </a:t>
            </a:r>
          </a:p>
          <a:p>
            <a:pPr>
              <a:lnSpc>
                <a:spcPct val="110000"/>
              </a:lnSpc>
            </a:pPr>
            <a:r>
              <a:rPr lang="en-US" sz="1700" dirty="0"/>
              <a:t>Labeling each axis is also a key practice many people ignore. What good is a chart if you do not know what it is measuring?</a:t>
            </a:r>
          </a:p>
        </p:txBody>
      </p:sp>
      <p:pic>
        <p:nvPicPr>
          <p:cNvPr id="4" name="Picture 3">
            <a:extLst>
              <a:ext uri="{FF2B5EF4-FFF2-40B4-BE49-F238E27FC236}">
                <a16:creationId xmlns:a16="http://schemas.microsoft.com/office/drawing/2014/main" id="{6E0B865A-3D50-45A6-A3F0-FF2F947E0BF2}"/>
              </a:ext>
            </a:extLst>
          </p:cNvPr>
          <p:cNvPicPr>
            <a:picLocks noChangeAspect="1"/>
          </p:cNvPicPr>
          <p:nvPr/>
        </p:nvPicPr>
        <p:blipFill>
          <a:blip r:embed="rId2"/>
          <a:stretch>
            <a:fillRect/>
          </a:stretch>
        </p:blipFill>
        <p:spPr>
          <a:xfrm>
            <a:off x="6307308" y="1717040"/>
            <a:ext cx="5441280" cy="3434079"/>
          </a:xfrm>
          <a:prstGeom prst="rect">
            <a:avLst/>
          </a:prstGeom>
        </p:spPr>
      </p:pic>
    </p:spTree>
    <p:extLst>
      <p:ext uri="{BB962C8B-B14F-4D97-AF65-F5344CB8AC3E}">
        <p14:creationId xmlns:p14="http://schemas.microsoft.com/office/powerpoint/2010/main" val="3015498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1A61-D501-4B93-B15B-AF8691D31542}"/>
              </a:ext>
            </a:extLst>
          </p:cNvPr>
          <p:cNvSpPr>
            <a:spLocks noGrp="1"/>
          </p:cNvSpPr>
          <p:nvPr>
            <p:ph type="title"/>
          </p:nvPr>
        </p:nvSpPr>
        <p:spPr/>
        <p:txBody>
          <a:bodyPr>
            <a:normAutofit/>
          </a:bodyPr>
          <a:lstStyle/>
          <a:p>
            <a:pPr algn="ctr"/>
            <a:r>
              <a:rPr lang="en-US" sz="6000" dirty="0"/>
              <a:t>Q &amp; A</a:t>
            </a:r>
          </a:p>
        </p:txBody>
      </p:sp>
      <p:sp>
        <p:nvSpPr>
          <p:cNvPr id="3" name="Content Placeholder 2">
            <a:extLst>
              <a:ext uri="{FF2B5EF4-FFF2-40B4-BE49-F238E27FC236}">
                <a16:creationId xmlns:a16="http://schemas.microsoft.com/office/drawing/2014/main" id="{EEF0E783-CE44-4BF5-8D9C-5C1B8CF06E93}"/>
              </a:ext>
            </a:extLst>
          </p:cNvPr>
          <p:cNvSpPr>
            <a:spLocks noGrp="1"/>
          </p:cNvSpPr>
          <p:nvPr>
            <p:ph idx="1"/>
          </p:nvPr>
        </p:nvSpPr>
        <p:spPr/>
        <p:txBody>
          <a:bodyPr>
            <a:normAutofit/>
          </a:bodyPr>
          <a:lstStyle/>
          <a:p>
            <a:pPr algn="ctr"/>
            <a:r>
              <a:rPr lang="en-US" sz="2800" dirty="0">
                <a:solidFill>
                  <a:schemeClr val="tx1">
                    <a:alpha val="55000"/>
                  </a:schemeClr>
                </a:solidFill>
              </a:rPr>
              <a:t>Thank you for listening to my report!</a:t>
            </a:r>
          </a:p>
          <a:p>
            <a:pPr algn="ctr"/>
            <a:r>
              <a:rPr lang="en-US" sz="2800" dirty="0">
                <a:solidFill>
                  <a:schemeClr val="tx1">
                    <a:alpha val="55000"/>
                  </a:schemeClr>
                </a:solidFill>
              </a:rPr>
              <a:t>Feel free to ask any questions</a:t>
            </a:r>
          </a:p>
        </p:txBody>
      </p:sp>
    </p:spTree>
    <p:extLst>
      <p:ext uri="{BB962C8B-B14F-4D97-AF65-F5344CB8AC3E}">
        <p14:creationId xmlns:p14="http://schemas.microsoft.com/office/powerpoint/2010/main" val="3329363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D86DADD-940E-4CC1-AF60-0D36FB29B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2DE42-0E88-47C4-B70D-F1F324E8FE9A}"/>
              </a:ext>
            </a:extLst>
          </p:cNvPr>
          <p:cNvSpPr>
            <a:spLocks noGrp="1"/>
          </p:cNvSpPr>
          <p:nvPr>
            <p:ph type="title"/>
          </p:nvPr>
        </p:nvSpPr>
        <p:spPr>
          <a:xfrm>
            <a:off x="448056" y="388800"/>
            <a:ext cx="5432044" cy="860400"/>
          </a:xfrm>
        </p:spPr>
        <p:txBody>
          <a:bodyPr anchor="b">
            <a:normAutofit/>
          </a:bodyPr>
          <a:lstStyle/>
          <a:p>
            <a:r>
              <a:rPr lang="en-US" sz="3000" dirty="0"/>
              <a:t>Overview of Business Intelligence</a:t>
            </a:r>
          </a:p>
        </p:txBody>
      </p:sp>
      <p:cxnSp>
        <p:nvCxnSpPr>
          <p:cNvPr id="14" name="Straight Connector 10">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8CDC80-AFA1-4887-A65A-D68D7C351D70}"/>
              </a:ext>
            </a:extLst>
          </p:cNvPr>
          <p:cNvSpPr>
            <a:spLocks noGrp="1"/>
          </p:cNvSpPr>
          <p:nvPr>
            <p:ph idx="1"/>
          </p:nvPr>
        </p:nvSpPr>
        <p:spPr>
          <a:xfrm>
            <a:off x="448056" y="1944000"/>
            <a:ext cx="5432044" cy="4006800"/>
          </a:xfrm>
        </p:spPr>
        <p:txBody>
          <a:bodyPr>
            <a:normAutofit fontScale="85000" lnSpcReduction="20000"/>
          </a:bodyPr>
          <a:lstStyle/>
          <a:p>
            <a:r>
              <a:rPr lang="en-US" altLang="zh-CN" sz="2600" dirty="0"/>
              <a:t>Business Intelligence encompasses a broad range of technologies to capture, analyze, and report data. </a:t>
            </a:r>
          </a:p>
          <a:p>
            <a:r>
              <a:rPr lang="en-US" altLang="zh-CN" sz="2600" dirty="0"/>
              <a:t>Key components include Online Analytical Processing, real-time dashboards, data warehousing and social media analytics.</a:t>
            </a:r>
          </a:p>
          <a:p>
            <a:r>
              <a:rPr lang="en-US" altLang="zh-CN" sz="2600" dirty="0"/>
              <a:t>International companies handling large volumes of data need a data warehouse. This allows them to aggregate many databases into one place, making it easier to perform analytical processes. </a:t>
            </a:r>
          </a:p>
          <a:p>
            <a:endParaRPr lang="en-US" dirty="0"/>
          </a:p>
        </p:txBody>
      </p:sp>
      <p:pic>
        <p:nvPicPr>
          <p:cNvPr id="4" name="Picture 3">
            <a:extLst>
              <a:ext uri="{FF2B5EF4-FFF2-40B4-BE49-F238E27FC236}">
                <a16:creationId xmlns:a16="http://schemas.microsoft.com/office/drawing/2014/main" id="{7F9067C2-B7E1-4893-8364-35A84283D96C}"/>
              </a:ext>
            </a:extLst>
          </p:cNvPr>
          <p:cNvPicPr>
            <a:picLocks noChangeAspect="1"/>
          </p:cNvPicPr>
          <p:nvPr/>
        </p:nvPicPr>
        <p:blipFill>
          <a:blip r:embed="rId2"/>
          <a:stretch>
            <a:fillRect/>
          </a:stretch>
        </p:blipFill>
        <p:spPr>
          <a:xfrm>
            <a:off x="6307308" y="1109107"/>
            <a:ext cx="5441280" cy="4189786"/>
          </a:xfrm>
          <a:prstGeom prst="rect">
            <a:avLst/>
          </a:prstGeom>
        </p:spPr>
      </p:pic>
    </p:spTree>
    <p:extLst>
      <p:ext uri="{BB962C8B-B14F-4D97-AF65-F5344CB8AC3E}">
        <p14:creationId xmlns:p14="http://schemas.microsoft.com/office/powerpoint/2010/main" val="178940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1039A9-A7A7-4D5B-B18A-E2106015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4B292-C0C1-495C-9E69-5A3F47404FE8}"/>
              </a:ext>
            </a:extLst>
          </p:cNvPr>
          <p:cNvSpPr>
            <a:spLocks noGrp="1"/>
          </p:cNvSpPr>
          <p:nvPr>
            <p:ph type="title"/>
          </p:nvPr>
        </p:nvSpPr>
        <p:spPr>
          <a:xfrm>
            <a:off x="448056" y="226800"/>
            <a:ext cx="6634800" cy="2954655"/>
          </a:xfrm>
        </p:spPr>
        <p:txBody>
          <a:bodyPr wrap="square">
            <a:normAutofit/>
          </a:bodyPr>
          <a:lstStyle/>
          <a:p>
            <a:r>
              <a:rPr lang="en-US" sz="5400" dirty="0"/>
              <a:t>Defining Business Problems: Fishbone Diagram</a:t>
            </a:r>
          </a:p>
        </p:txBody>
      </p:sp>
      <p:pic>
        <p:nvPicPr>
          <p:cNvPr id="4" name="Picture 3">
            <a:extLst>
              <a:ext uri="{FF2B5EF4-FFF2-40B4-BE49-F238E27FC236}">
                <a16:creationId xmlns:a16="http://schemas.microsoft.com/office/drawing/2014/main" id="{55E24E05-9E52-44F6-AAB3-FBDEC4C191C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04803" y="3369598"/>
            <a:ext cx="6912076" cy="2421601"/>
          </a:xfrm>
          <a:prstGeom prst="rect">
            <a:avLst/>
          </a:prstGeom>
          <a:noFill/>
        </p:spPr>
      </p:pic>
      <p:cxnSp>
        <p:nvCxnSpPr>
          <p:cNvPr id="11" name="Straight Connector 10">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76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33186A-D344-4FF5-8C02-98DEBC28B563}"/>
              </a:ext>
            </a:extLst>
          </p:cNvPr>
          <p:cNvSpPr>
            <a:spLocks noGrp="1"/>
          </p:cNvSpPr>
          <p:nvPr>
            <p:ph idx="1"/>
          </p:nvPr>
        </p:nvSpPr>
        <p:spPr>
          <a:xfrm>
            <a:off x="7966800" y="323999"/>
            <a:ext cx="3312000" cy="6091200"/>
          </a:xfrm>
        </p:spPr>
        <p:txBody>
          <a:bodyPr>
            <a:normAutofit fontScale="77500" lnSpcReduction="20000"/>
          </a:bodyPr>
          <a:lstStyle/>
          <a:p>
            <a:pPr marL="1944" indent="0">
              <a:buNone/>
            </a:pPr>
            <a:endParaRPr lang="en-US" altLang="zh-CN" dirty="0"/>
          </a:p>
          <a:p>
            <a:r>
              <a:rPr lang="en-US" dirty="0"/>
              <a:t>The Seahawk Shoe Store had several different factors causing sales to decline. </a:t>
            </a:r>
          </a:p>
          <a:p>
            <a:r>
              <a:rPr lang="en-US" dirty="0"/>
              <a:t>When customers shopped at the store, many of their brand and color preferences were unavailable. </a:t>
            </a:r>
          </a:p>
          <a:p>
            <a:r>
              <a:rPr lang="en-US" dirty="0"/>
              <a:t>Why would people pay more when Amazon delivers very quickly?</a:t>
            </a:r>
          </a:p>
          <a:p>
            <a:r>
              <a:rPr lang="en-US" dirty="0"/>
              <a:t>The owner blamed his salespeople for the losses, causing an atmosphere of stress and contempt.</a:t>
            </a:r>
          </a:p>
          <a:p>
            <a:r>
              <a:rPr lang="en-US" dirty="0"/>
              <a:t>No local ads plus being in a low traffic shopping area means Seahawk Shoe Store has low brand recognition. </a:t>
            </a:r>
          </a:p>
          <a:p>
            <a:endParaRPr lang="en-US" dirty="0"/>
          </a:p>
        </p:txBody>
      </p:sp>
    </p:spTree>
    <p:extLst>
      <p:ext uri="{BB962C8B-B14F-4D97-AF65-F5344CB8AC3E}">
        <p14:creationId xmlns:p14="http://schemas.microsoft.com/office/powerpoint/2010/main" val="81411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3F6E3-E606-4ADF-8C53-E5F4C3540C91}"/>
              </a:ext>
            </a:extLst>
          </p:cNvPr>
          <p:cNvSpPr>
            <a:spLocks noGrp="1"/>
          </p:cNvSpPr>
          <p:nvPr>
            <p:ph type="title"/>
          </p:nvPr>
        </p:nvSpPr>
        <p:spPr>
          <a:xfrm>
            <a:off x="448056" y="642800"/>
            <a:ext cx="11301984" cy="789760"/>
          </a:xfrm>
        </p:spPr>
        <p:txBody>
          <a:bodyPr/>
          <a:lstStyle/>
          <a:p>
            <a:pPr algn="ctr"/>
            <a:r>
              <a:rPr lang="en-US" dirty="0"/>
              <a:t>Seahawk Shoe Store Research Questions</a:t>
            </a:r>
          </a:p>
        </p:txBody>
      </p:sp>
      <p:sp>
        <p:nvSpPr>
          <p:cNvPr id="3" name="Content Placeholder 2">
            <a:extLst>
              <a:ext uri="{FF2B5EF4-FFF2-40B4-BE49-F238E27FC236}">
                <a16:creationId xmlns:a16="http://schemas.microsoft.com/office/drawing/2014/main" id="{0B9FFF0B-BDD3-4A2D-A258-FF971905119B}"/>
              </a:ext>
            </a:extLst>
          </p:cNvPr>
          <p:cNvSpPr>
            <a:spLocks noGrp="1"/>
          </p:cNvSpPr>
          <p:nvPr>
            <p:ph idx="1"/>
          </p:nvPr>
        </p:nvSpPr>
        <p:spPr>
          <a:xfrm>
            <a:off x="448056" y="1735200"/>
            <a:ext cx="11293200" cy="4320160"/>
          </a:xfrm>
        </p:spPr>
        <p:txBody>
          <a:bodyPr>
            <a:normAutofit fontScale="55000" lnSpcReduction="20000"/>
          </a:bodyPr>
          <a:lstStyle/>
          <a:p>
            <a:pPr marL="342900" marR="0" lvl="0" indent="-342900">
              <a:lnSpc>
                <a:spcPct val="107000"/>
              </a:lnSpc>
              <a:spcBef>
                <a:spcPts val="0"/>
              </a:spcBef>
              <a:spcAft>
                <a:spcPts val="0"/>
              </a:spcAft>
              <a:buFont typeface="+mj-lt"/>
              <a:buAutoNum type="arabicPeriod"/>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“Customer preferences unavailable.”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9144" marR="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What brands are most popular at other shoe stores in the Wilmington area?</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9144" marR="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2.   “Low traffic shopping area.”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9144" marR="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What do shoe stores do in rural, sparsely-populated areas to increase customer store visits?</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9144" marR="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9144" marR="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3.   “Shoes on Amazon are cheaper.”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9144" marR="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What prices would make buying from Seahawk Shoe Store more beneficial than buying from an Amazon  retailer?</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9144" marR="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9144" marR="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4.    “Salespeople have contempt for the boss.”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9144" marR="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Are there proven methods to repair a broken relationship between employees and the boss?</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9144" marR="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5.    “No advertisements.”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9144" marR="0" indent="0">
              <a:lnSpc>
                <a:spcPct val="107000"/>
              </a:lnSpc>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What promotion channels are optimum for consumers in Wilmington needing new shoes?</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9144"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052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2D86DADD-940E-4CC1-AF60-0D36FB29B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A0B08-0B14-49B2-ADFC-66F25F51BC22}"/>
              </a:ext>
            </a:extLst>
          </p:cNvPr>
          <p:cNvSpPr>
            <a:spLocks noGrp="1"/>
          </p:cNvSpPr>
          <p:nvPr>
            <p:ph type="title"/>
          </p:nvPr>
        </p:nvSpPr>
        <p:spPr>
          <a:xfrm>
            <a:off x="448056" y="388800"/>
            <a:ext cx="5432044" cy="860400"/>
          </a:xfrm>
        </p:spPr>
        <p:txBody>
          <a:bodyPr anchor="b">
            <a:normAutofit/>
          </a:bodyPr>
          <a:lstStyle/>
          <a:p>
            <a:r>
              <a:rPr lang="en-US"/>
              <a:t>Data Warehousing</a:t>
            </a:r>
          </a:p>
        </p:txBody>
      </p:sp>
      <p:cxnSp>
        <p:nvCxnSpPr>
          <p:cNvPr id="20" name="Straight Connector 16">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56C6AE-6FD4-4FB9-A354-3731A34214B7}"/>
              </a:ext>
            </a:extLst>
          </p:cNvPr>
          <p:cNvSpPr>
            <a:spLocks noGrp="1"/>
          </p:cNvSpPr>
          <p:nvPr>
            <p:ph idx="1"/>
          </p:nvPr>
        </p:nvSpPr>
        <p:spPr>
          <a:xfrm>
            <a:off x="448056" y="1944000"/>
            <a:ext cx="5432044" cy="4006800"/>
          </a:xfrm>
        </p:spPr>
        <p:txBody>
          <a:bodyPr>
            <a:normAutofit lnSpcReduction="10000"/>
          </a:bodyPr>
          <a:lstStyle/>
          <a:p>
            <a:pPr>
              <a:lnSpc>
                <a:spcPct val="110000"/>
              </a:lnSpc>
            </a:pPr>
            <a:r>
              <a:rPr lang="en-US" sz="1800" dirty="0"/>
              <a:t>A data warehouse combines multiple relational databases into one massive repository. This gives organizations easy access to huge volumes of data. For example, a company like Apple might want to see parallels between iPad and iPhone device usage so having the usage data from both products in one place makes it easier to analyze the data and see emerging patterns. </a:t>
            </a:r>
          </a:p>
          <a:p>
            <a:pPr>
              <a:lnSpc>
                <a:spcPct val="110000"/>
              </a:lnSpc>
            </a:pPr>
            <a:r>
              <a:rPr lang="en-US" sz="1800" dirty="0"/>
              <a:t>Data warehouses interact with other BI components by storing and processing the data needed to perform them. For example, machine learning specialists may download a particular spreadsheet from the warehouse to create a model to predict future customer buying behavior. </a:t>
            </a:r>
          </a:p>
          <a:p>
            <a:pPr>
              <a:lnSpc>
                <a:spcPct val="110000"/>
              </a:lnSpc>
            </a:pPr>
            <a:endParaRPr lang="en-US" sz="1500" dirty="0"/>
          </a:p>
        </p:txBody>
      </p:sp>
      <p:pic>
        <p:nvPicPr>
          <p:cNvPr id="4" name="Picture 3">
            <a:extLst>
              <a:ext uri="{FF2B5EF4-FFF2-40B4-BE49-F238E27FC236}">
                <a16:creationId xmlns:a16="http://schemas.microsoft.com/office/drawing/2014/main" id="{E7CC20A6-7561-48D2-B9B1-EA2F0AC30D90}"/>
              </a:ext>
            </a:extLst>
          </p:cNvPr>
          <p:cNvPicPr>
            <a:picLocks noChangeAspect="1"/>
          </p:cNvPicPr>
          <p:nvPr/>
        </p:nvPicPr>
        <p:blipFill>
          <a:blip r:embed="rId2"/>
          <a:stretch>
            <a:fillRect/>
          </a:stretch>
        </p:blipFill>
        <p:spPr>
          <a:xfrm>
            <a:off x="6307308" y="819000"/>
            <a:ext cx="5441280" cy="5073993"/>
          </a:xfrm>
          <a:prstGeom prst="rect">
            <a:avLst/>
          </a:prstGeom>
        </p:spPr>
      </p:pic>
    </p:spTree>
    <p:extLst>
      <p:ext uri="{BB962C8B-B14F-4D97-AF65-F5344CB8AC3E}">
        <p14:creationId xmlns:p14="http://schemas.microsoft.com/office/powerpoint/2010/main" val="158562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86DADD-940E-4CC1-AF60-0D36FB29B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5B792-8EF3-46C4-BCFF-1EF560D67804}"/>
              </a:ext>
            </a:extLst>
          </p:cNvPr>
          <p:cNvSpPr>
            <a:spLocks noGrp="1"/>
          </p:cNvSpPr>
          <p:nvPr>
            <p:ph type="title"/>
          </p:nvPr>
        </p:nvSpPr>
        <p:spPr>
          <a:xfrm>
            <a:off x="448056" y="388800"/>
            <a:ext cx="5432044" cy="860400"/>
          </a:xfrm>
        </p:spPr>
        <p:txBody>
          <a:bodyPr anchor="b">
            <a:normAutofit/>
          </a:bodyPr>
          <a:lstStyle/>
          <a:p>
            <a:r>
              <a:rPr lang="en-US"/>
              <a:t>Data Marts and Data Lakes</a:t>
            </a:r>
          </a:p>
        </p:txBody>
      </p:sp>
      <p:cxnSp>
        <p:nvCxnSpPr>
          <p:cNvPr id="13" name="Straight Connector 12">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7B555944-DC1C-49AF-99E2-3B1E6B89CE39}"/>
              </a:ext>
            </a:extLst>
          </p:cNvPr>
          <p:cNvSpPr>
            <a:spLocks noGrp="1"/>
          </p:cNvSpPr>
          <p:nvPr>
            <p:ph idx="1"/>
          </p:nvPr>
        </p:nvSpPr>
        <p:spPr>
          <a:xfrm>
            <a:off x="448056" y="1944000"/>
            <a:ext cx="5432044" cy="4006800"/>
          </a:xfrm>
        </p:spPr>
        <p:txBody>
          <a:bodyPr>
            <a:normAutofit/>
          </a:bodyPr>
          <a:lstStyle/>
          <a:p>
            <a:r>
              <a:rPr lang="en-US" dirty="0"/>
              <a:t>Data Marts are a subsection of data warehouses and tend to be focused on specific business aspects such as marketing or finance. </a:t>
            </a:r>
          </a:p>
          <a:p>
            <a:r>
              <a:rPr lang="en-US" dirty="0"/>
              <a:t>Data Lakes are for storing raw data and sometimes cleaned data used for reporting, visualization, and machine learning. When a data lake goes unmanaged it becomes a data swamp. </a:t>
            </a:r>
          </a:p>
        </p:txBody>
      </p:sp>
      <p:pic>
        <p:nvPicPr>
          <p:cNvPr id="4" name="Content Placeholder 3">
            <a:extLst>
              <a:ext uri="{FF2B5EF4-FFF2-40B4-BE49-F238E27FC236}">
                <a16:creationId xmlns:a16="http://schemas.microsoft.com/office/drawing/2014/main" id="{E8899397-20A7-4EE3-B5EC-C75A1AB98877}"/>
              </a:ext>
            </a:extLst>
          </p:cNvPr>
          <p:cNvPicPr>
            <a:picLocks noChangeAspect="1"/>
          </p:cNvPicPr>
          <p:nvPr/>
        </p:nvPicPr>
        <p:blipFill>
          <a:blip r:embed="rId2"/>
          <a:stretch>
            <a:fillRect/>
          </a:stretch>
        </p:blipFill>
        <p:spPr>
          <a:xfrm>
            <a:off x="6307308" y="1646433"/>
            <a:ext cx="5441280" cy="3115133"/>
          </a:xfrm>
          <a:prstGeom prst="rect">
            <a:avLst/>
          </a:prstGeom>
        </p:spPr>
      </p:pic>
    </p:spTree>
    <p:extLst>
      <p:ext uri="{BB962C8B-B14F-4D97-AF65-F5344CB8AC3E}">
        <p14:creationId xmlns:p14="http://schemas.microsoft.com/office/powerpoint/2010/main" val="3830575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86DADD-940E-4CC1-AF60-0D36FB29B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8EB3BB-A242-4139-B0E2-B62C2F4E122B}"/>
              </a:ext>
            </a:extLst>
          </p:cNvPr>
          <p:cNvSpPr>
            <a:spLocks noGrp="1"/>
          </p:cNvSpPr>
          <p:nvPr>
            <p:ph type="title"/>
          </p:nvPr>
        </p:nvSpPr>
        <p:spPr>
          <a:xfrm>
            <a:off x="448056" y="388800"/>
            <a:ext cx="5432044" cy="860400"/>
          </a:xfrm>
        </p:spPr>
        <p:txBody>
          <a:bodyPr anchor="b">
            <a:normAutofit/>
          </a:bodyPr>
          <a:lstStyle/>
          <a:p>
            <a:r>
              <a:rPr lang="en-US" dirty="0"/>
              <a:t>Creating a Database</a:t>
            </a:r>
            <a:endParaRPr lang="en-US"/>
          </a:p>
        </p:txBody>
      </p:sp>
      <p:cxnSp>
        <p:nvCxnSpPr>
          <p:cNvPr id="11" name="Straight Connector 10">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93493A-4719-49C7-8198-F987C4C8EEB4}"/>
              </a:ext>
            </a:extLst>
          </p:cNvPr>
          <p:cNvSpPr>
            <a:spLocks noGrp="1"/>
          </p:cNvSpPr>
          <p:nvPr>
            <p:ph idx="1"/>
          </p:nvPr>
        </p:nvSpPr>
        <p:spPr>
          <a:xfrm>
            <a:off x="448056" y="1713790"/>
            <a:ext cx="5432044" cy="4420305"/>
          </a:xfrm>
        </p:spPr>
        <p:txBody>
          <a:bodyPr>
            <a:normAutofit lnSpcReduction="10000"/>
          </a:bodyPr>
          <a:lstStyle/>
          <a:p>
            <a:pPr marL="1944" indent="0">
              <a:lnSpc>
                <a:spcPct val="110000"/>
              </a:lnSpc>
              <a:buNone/>
            </a:pPr>
            <a:endParaRPr lang="en-US" altLang="zh-CN" sz="1700" dirty="0"/>
          </a:p>
          <a:p>
            <a:pPr>
              <a:lnSpc>
                <a:spcPct val="110000"/>
              </a:lnSpc>
            </a:pPr>
            <a:r>
              <a:rPr lang="en-US" sz="2000" dirty="0"/>
              <a:t>Relational databases use primary and foreign keys to store structured data. Relational databases are not good for storing Big Data since most Big Data is unstructured. It is not practical to use them as an object storage, like video files for example. Relational databases are much better at answering specific questions in the form of queries like “how many users are from the United States?” or “how many t-shirts did we sell in the month of June?” Relational databases often focus on one thing such as platform users like the one on the right. </a:t>
            </a:r>
          </a:p>
          <a:p>
            <a:pPr marL="1944" indent="0">
              <a:lnSpc>
                <a:spcPct val="110000"/>
              </a:lnSpc>
              <a:buNone/>
            </a:pPr>
            <a:endParaRPr lang="en-US" sz="1700" dirty="0"/>
          </a:p>
        </p:txBody>
      </p:sp>
      <p:pic>
        <p:nvPicPr>
          <p:cNvPr id="4" name="Picture 3">
            <a:extLst>
              <a:ext uri="{FF2B5EF4-FFF2-40B4-BE49-F238E27FC236}">
                <a16:creationId xmlns:a16="http://schemas.microsoft.com/office/drawing/2014/main" id="{6061AC76-F11A-48F9-8C1F-C4D33FA815EE}"/>
              </a:ext>
            </a:extLst>
          </p:cNvPr>
          <p:cNvPicPr>
            <a:picLocks noChangeAspect="1"/>
          </p:cNvPicPr>
          <p:nvPr/>
        </p:nvPicPr>
        <p:blipFill>
          <a:blip r:embed="rId2"/>
          <a:stretch>
            <a:fillRect/>
          </a:stretch>
        </p:blipFill>
        <p:spPr>
          <a:xfrm>
            <a:off x="6307308" y="819000"/>
            <a:ext cx="5441280" cy="5033183"/>
          </a:xfrm>
          <a:prstGeom prst="rect">
            <a:avLst/>
          </a:prstGeom>
        </p:spPr>
      </p:pic>
    </p:spTree>
    <p:extLst>
      <p:ext uri="{BB962C8B-B14F-4D97-AF65-F5344CB8AC3E}">
        <p14:creationId xmlns:p14="http://schemas.microsoft.com/office/powerpoint/2010/main" val="3338761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86DADD-940E-4CC1-AF60-0D36FB29B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B4C90-23B7-47D1-AE44-81BCB53012D0}"/>
              </a:ext>
            </a:extLst>
          </p:cNvPr>
          <p:cNvSpPr>
            <a:spLocks noGrp="1"/>
          </p:cNvSpPr>
          <p:nvPr>
            <p:ph type="title"/>
          </p:nvPr>
        </p:nvSpPr>
        <p:spPr>
          <a:xfrm>
            <a:off x="448056" y="388800"/>
            <a:ext cx="5432044" cy="860400"/>
          </a:xfrm>
        </p:spPr>
        <p:txBody>
          <a:bodyPr anchor="b">
            <a:normAutofit/>
          </a:bodyPr>
          <a:lstStyle/>
          <a:p>
            <a:r>
              <a:rPr lang="en-US" altLang="zh-CN" sz="2700" dirty="0"/>
              <a:t>Nature</a:t>
            </a:r>
            <a:r>
              <a:rPr lang="zh-CN" altLang="en-US" sz="2700" dirty="0"/>
              <a:t> </a:t>
            </a:r>
            <a:r>
              <a:rPr lang="en-US" altLang="zh-CN" sz="2700" dirty="0"/>
              <a:t>of</a:t>
            </a:r>
            <a:r>
              <a:rPr lang="zh-CN" altLang="en-US" sz="2700" dirty="0"/>
              <a:t> </a:t>
            </a:r>
            <a:r>
              <a:rPr lang="en-US" altLang="zh-CN" sz="2700" dirty="0"/>
              <a:t>Data,</a:t>
            </a:r>
            <a:r>
              <a:rPr lang="zh-CN" altLang="en-US" sz="2700" dirty="0"/>
              <a:t> </a:t>
            </a:r>
            <a:r>
              <a:rPr lang="en-US" altLang="zh-CN" sz="2700" dirty="0"/>
              <a:t>Statistical</a:t>
            </a:r>
            <a:r>
              <a:rPr lang="zh-CN" altLang="en-US" sz="2700" dirty="0"/>
              <a:t> </a:t>
            </a:r>
            <a:r>
              <a:rPr lang="en-US" altLang="zh-CN" sz="2700" dirty="0"/>
              <a:t>Modeling,</a:t>
            </a:r>
            <a:r>
              <a:rPr lang="zh-CN" altLang="en-US" sz="2700" dirty="0"/>
              <a:t> </a:t>
            </a:r>
            <a:r>
              <a:rPr lang="en-US" altLang="zh-CN" sz="2700" dirty="0"/>
              <a:t>and</a:t>
            </a:r>
            <a:r>
              <a:rPr lang="zh-CN" altLang="en-US" sz="2700" dirty="0"/>
              <a:t> </a:t>
            </a:r>
            <a:r>
              <a:rPr lang="en-US" altLang="zh-CN" sz="2700" dirty="0"/>
              <a:t>Visualization</a:t>
            </a:r>
            <a:endParaRPr lang="en-US" sz="2700" dirty="0"/>
          </a:p>
        </p:txBody>
      </p:sp>
      <p:cxnSp>
        <p:nvCxnSpPr>
          <p:cNvPr id="11" name="Straight Connector 10">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61D833-0091-4677-8AE2-D63F460482EB}"/>
              </a:ext>
            </a:extLst>
          </p:cNvPr>
          <p:cNvSpPr>
            <a:spLocks noGrp="1"/>
          </p:cNvSpPr>
          <p:nvPr>
            <p:ph idx="1"/>
          </p:nvPr>
        </p:nvSpPr>
        <p:spPr>
          <a:xfrm>
            <a:off x="448056" y="1944000"/>
            <a:ext cx="5432044" cy="4006800"/>
          </a:xfrm>
        </p:spPr>
        <p:txBody>
          <a:bodyPr>
            <a:normAutofit/>
          </a:bodyPr>
          <a:lstStyle/>
          <a:p>
            <a:pPr>
              <a:lnSpc>
                <a:spcPct val="110000"/>
              </a:lnSpc>
            </a:pPr>
            <a:r>
              <a:rPr lang="en-US" altLang="zh-CN" sz="1700"/>
              <a:t>Data Processing Steps: collection (pull from the warehouse), preparation (remove useless variables), input (upload the file to </a:t>
            </a:r>
            <a:r>
              <a:rPr lang="en-US" altLang="zh-CN" sz="1700" err="1"/>
              <a:t>Rstudio</a:t>
            </a:r>
            <a:r>
              <a:rPr lang="en-US" altLang="zh-CN" sz="1700"/>
              <a:t>, CRM, </a:t>
            </a:r>
            <a:r>
              <a:rPr lang="en-US" altLang="zh-CN" sz="1700" err="1"/>
              <a:t>etc</a:t>
            </a:r>
            <a:r>
              <a:rPr lang="en-US" altLang="zh-CN" sz="1700"/>
              <a:t>), processing (regression analysis), output/interpretation (graphs, videos), and storage (stored for future use).</a:t>
            </a:r>
          </a:p>
          <a:p>
            <a:pPr>
              <a:lnSpc>
                <a:spcPct val="110000"/>
              </a:lnSpc>
            </a:pPr>
            <a:r>
              <a:rPr lang="en-US" altLang="zh-CN" sz="1700"/>
              <a:t>What</a:t>
            </a:r>
            <a:r>
              <a:rPr lang="zh-CN" altLang="en-US" sz="1700"/>
              <a:t> </a:t>
            </a:r>
            <a:r>
              <a:rPr lang="en-US" altLang="zh-CN" sz="1700"/>
              <a:t>is</a:t>
            </a:r>
            <a:r>
              <a:rPr lang="zh-CN" altLang="en-US" sz="1700"/>
              <a:t> </a:t>
            </a:r>
            <a:r>
              <a:rPr lang="en-US" altLang="zh-CN" sz="1700"/>
              <a:t>the</a:t>
            </a:r>
            <a:r>
              <a:rPr lang="zh-CN" altLang="en-US" sz="1700"/>
              <a:t> </a:t>
            </a:r>
            <a:r>
              <a:rPr lang="en-US" altLang="zh-CN" sz="1700"/>
              <a:t>potential</a:t>
            </a:r>
            <a:r>
              <a:rPr lang="zh-CN" altLang="en-US" sz="1700"/>
              <a:t> </a:t>
            </a:r>
            <a:r>
              <a:rPr lang="en-US" altLang="zh-CN" sz="1700"/>
              <a:t>problem</a:t>
            </a:r>
            <a:r>
              <a:rPr lang="zh-CN" altLang="en-US" sz="1700"/>
              <a:t> </a:t>
            </a:r>
            <a:r>
              <a:rPr lang="en-US" altLang="zh-CN" sz="1700"/>
              <a:t>of</a:t>
            </a:r>
            <a:r>
              <a:rPr lang="zh-CN" altLang="en-US" sz="1700"/>
              <a:t> </a:t>
            </a:r>
            <a:r>
              <a:rPr lang="en-US" altLang="zh-CN" sz="1700"/>
              <a:t>unbalanced</a:t>
            </a:r>
            <a:r>
              <a:rPr lang="zh-CN" altLang="en-US" sz="1700"/>
              <a:t> </a:t>
            </a:r>
            <a:r>
              <a:rPr lang="en-US" altLang="zh-CN" sz="1700"/>
              <a:t>dataset? Unbalanced datasets occur when different variables being measured are not represented equally. For example, a balanced dataset would have 50.4% men and 49.6% women. An unbalanced dataset would have 95% men and 5% women. This skewedness makes it impossible for analysts to extract accurate insights from the data.</a:t>
            </a:r>
            <a:endParaRPr lang="en-US" sz="1700"/>
          </a:p>
          <a:p>
            <a:pPr>
              <a:lnSpc>
                <a:spcPct val="110000"/>
              </a:lnSpc>
            </a:pPr>
            <a:endParaRPr lang="en-US" sz="1700"/>
          </a:p>
        </p:txBody>
      </p:sp>
      <p:pic>
        <p:nvPicPr>
          <p:cNvPr id="4" name="Picture 3">
            <a:extLst>
              <a:ext uri="{FF2B5EF4-FFF2-40B4-BE49-F238E27FC236}">
                <a16:creationId xmlns:a16="http://schemas.microsoft.com/office/drawing/2014/main" id="{7A39ACD5-309C-4117-BE0E-00AE645E4A2A}"/>
              </a:ext>
            </a:extLst>
          </p:cNvPr>
          <p:cNvPicPr>
            <a:picLocks noChangeAspect="1"/>
          </p:cNvPicPr>
          <p:nvPr/>
        </p:nvPicPr>
        <p:blipFill>
          <a:blip r:embed="rId2"/>
          <a:stretch>
            <a:fillRect/>
          </a:stretch>
        </p:blipFill>
        <p:spPr>
          <a:xfrm>
            <a:off x="6307308" y="1916230"/>
            <a:ext cx="5441280" cy="2575539"/>
          </a:xfrm>
          <a:prstGeom prst="rect">
            <a:avLst/>
          </a:prstGeom>
        </p:spPr>
      </p:pic>
    </p:spTree>
    <p:extLst>
      <p:ext uri="{BB962C8B-B14F-4D97-AF65-F5344CB8AC3E}">
        <p14:creationId xmlns:p14="http://schemas.microsoft.com/office/powerpoint/2010/main" val="1905812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E905E4-EF0C-4890-85FA-2CF6EEF55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244EF-6408-4FFB-95E7-38867D7894D6}"/>
              </a:ext>
            </a:extLst>
          </p:cNvPr>
          <p:cNvSpPr>
            <a:spLocks noGrp="1"/>
          </p:cNvSpPr>
          <p:nvPr>
            <p:ph type="title"/>
          </p:nvPr>
        </p:nvSpPr>
        <p:spPr>
          <a:xfrm>
            <a:off x="448056" y="388800"/>
            <a:ext cx="3452432" cy="860400"/>
          </a:xfrm>
        </p:spPr>
        <p:txBody>
          <a:bodyPr anchor="b">
            <a:normAutofit/>
          </a:bodyPr>
          <a:lstStyle/>
          <a:p>
            <a:r>
              <a:rPr lang="en-US" dirty="0"/>
              <a:t>Excel Chart Use Cases</a:t>
            </a:r>
            <a:endParaRPr lang="en-US"/>
          </a:p>
        </p:txBody>
      </p:sp>
      <p:cxnSp>
        <p:nvCxnSpPr>
          <p:cNvPr id="18" name="Straight Connector 17">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736DA4-ECBD-40B6-A32C-FB9607A3B6E7}"/>
              </a:ext>
            </a:extLst>
          </p:cNvPr>
          <p:cNvSpPr>
            <a:spLocks noGrp="1"/>
          </p:cNvSpPr>
          <p:nvPr>
            <p:ph idx="1"/>
          </p:nvPr>
        </p:nvSpPr>
        <p:spPr>
          <a:xfrm>
            <a:off x="448056" y="1944000"/>
            <a:ext cx="3452432" cy="4006800"/>
          </a:xfrm>
        </p:spPr>
        <p:txBody>
          <a:bodyPr>
            <a:normAutofit/>
          </a:bodyPr>
          <a:lstStyle/>
          <a:p>
            <a:pPr>
              <a:lnSpc>
                <a:spcPct val="110000"/>
              </a:lnSpc>
            </a:pPr>
            <a:r>
              <a:rPr lang="en-US" sz="1700"/>
              <a:t>1. Show changes over time</a:t>
            </a:r>
          </a:p>
          <a:p>
            <a:pPr>
              <a:lnSpc>
                <a:spcPct val="110000"/>
              </a:lnSpc>
            </a:pPr>
            <a:r>
              <a:rPr lang="en-US" sz="1700"/>
              <a:t>Line &amp; Column charts</a:t>
            </a:r>
          </a:p>
          <a:p>
            <a:pPr>
              <a:lnSpc>
                <a:spcPct val="110000"/>
              </a:lnSpc>
            </a:pPr>
            <a:r>
              <a:rPr lang="en-US" sz="1700"/>
              <a:t>2. Category comparisons</a:t>
            </a:r>
          </a:p>
          <a:p>
            <a:pPr>
              <a:lnSpc>
                <a:spcPct val="110000"/>
              </a:lnSpc>
            </a:pPr>
            <a:r>
              <a:rPr lang="en-US" sz="1700"/>
              <a:t>Column &amp; Bar charts</a:t>
            </a:r>
          </a:p>
          <a:p>
            <a:pPr>
              <a:lnSpc>
                <a:spcPct val="110000"/>
              </a:lnSpc>
            </a:pPr>
            <a:r>
              <a:rPr lang="en-US" sz="1700"/>
              <a:t>3. Show parts of a whole</a:t>
            </a:r>
          </a:p>
          <a:p>
            <a:pPr>
              <a:lnSpc>
                <a:spcPct val="110000"/>
              </a:lnSpc>
            </a:pPr>
            <a:r>
              <a:rPr lang="en-US" sz="1700"/>
              <a:t>Pie charts, stacked column charts</a:t>
            </a:r>
          </a:p>
          <a:p>
            <a:pPr>
              <a:lnSpc>
                <a:spcPct val="110000"/>
              </a:lnSpc>
            </a:pPr>
            <a:r>
              <a:rPr lang="en-US" sz="1700"/>
              <a:t>4. Relationship between two variables</a:t>
            </a:r>
          </a:p>
          <a:p>
            <a:pPr>
              <a:lnSpc>
                <a:spcPct val="110000"/>
              </a:lnSpc>
            </a:pPr>
            <a:r>
              <a:rPr lang="en-US" sz="1700"/>
              <a:t>Scatterplots</a:t>
            </a:r>
          </a:p>
          <a:p>
            <a:pPr>
              <a:lnSpc>
                <a:spcPct val="110000"/>
              </a:lnSpc>
            </a:pPr>
            <a:endParaRPr lang="en-US" sz="1700"/>
          </a:p>
        </p:txBody>
      </p:sp>
      <p:pic>
        <p:nvPicPr>
          <p:cNvPr id="4" name="Picture 3">
            <a:extLst>
              <a:ext uri="{FF2B5EF4-FFF2-40B4-BE49-F238E27FC236}">
                <a16:creationId xmlns:a16="http://schemas.microsoft.com/office/drawing/2014/main" id="{5A9B6935-A7E5-4AD7-BE65-C484221A485D}"/>
              </a:ext>
            </a:extLst>
          </p:cNvPr>
          <p:cNvPicPr>
            <a:picLocks noChangeAspect="1"/>
          </p:cNvPicPr>
          <p:nvPr/>
        </p:nvPicPr>
        <p:blipFill>
          <a:blip r:embed="rId2"/>
          <a:stretch>
            <a:fillRect/>
          </a:stretch>
        </p:blipFill>
        <p:spPr>
          <a:xfrm>
            <a:off x="4367213" y="961908"/>
            <a:ext cx="7381375" cy="4484184"/>
          </a:xfrm>
          <a:prstGeom prst="rect">
            <a:avLst/>
          </a:prstGeom>
        </p:spPr>
      </p:pic>
    </p:spTree>
    <p:extLst>
      <p:ext uri="{BB962C8B-B14F-4D97-AF65-F5344CB8AC3E}">
        <p14:creationId xmlns:p14="http://schemas.microsoft.com/office/powerpoint/2010/main" val="1451717864"/>
      </p:ext>
    </p:extLst>
  </p:cSld>
  <p:clrMapOvr>
    <a:masterClrMapping/>
  </p:clrMapOvr>
</p:sld>
</file>

<file path=ppt/theme/theme1.xml><?xml version="1.0" encoding="utf-8"?>
<a:theme xmlns:a="http://schemas.openxmlformats.org/drawingml/2006/main" name="ThinLine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Custom 3">
      <a:majorFont>
        <a:latin typeface="Bell MT"/>
        <a:ea typeface=""/>
        <a:cs typeface=""/>
      </a:majorFont>
      <a:minorFont>
        <a:latin typeface="Bell M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docProps/app.xml><?xml version="1.0" encoding="utf-8"?>
<Properties xmlns="http://schemas.openxmlformats.org/officeDocument/2006/extended-properties" xmlns:vt="http://schemas.openxmlformats.org/officeDocument/2006/docPropsVTypes">
  <TotalTime>0</TotalTime>
  <Words>875</Words>
  <Application>Microsoft Office PowerPoint</Application>
  <PresentationFormat>Widescreen</PresentationFormat>
  <Paragraphs>58</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Bell MT</vt:lpstr>
      <vt:lpstr>Calibri</vt:lpstr>
      <vt:lpstr>Calibri Light</vt:lpstr>
      <vt:lpstr>Times New Roman</vt:lpstr>
      <vt:lpstr>ThinLineVTI</vt:lpstr>
      <vt:lpstr>Business Intelligence Report 1</vt:lpstr>
      <vt:lpstr>Overview of Business Intelligence</vt:lpstr>
      <vt:lpstr>Defining Business Problems: Fishbone Diagram</vt:lpstr>
      <vt:lpstr>Seahawk Shoe Store Research Questions</vt:lpstr>
      <vt:lpstr>Data Warehousing</vt:lpstr>
      <vt:lpstr>Data Marts and Data Lakes</vt:lpstr>
      <vt:lpstr>Creating a Database</vt:lpstr>
      <vt:lpstr>Nature of Data, Statistical Modeling, and Visualization</vt:lpstr>
      <vt:lpstr>Excel Chart Use Cases</vt:lpstr>
      <vt:lpstr>Dashboards and Proper Chart Design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Report 1</dc:title>
  <dc:creator>Freeman, Wyatt Thomas</dc:creator>
  <cp:lastModifiedBy>Freeman, Wyatt Thomas</cp:lastModifiedBy>
  <cp:revision>1</cp:revision>
  <dcterms:created xsi:type="dcterms:W3CDTF">2021-02-18T18:23:18Z</dcterms:created>
  <dcterms:modified xsi:type="dcterms:W3CDTF">2021-05-17T04:17:54Z</dcterms:modified>
</cp:coreProperties>
</file>